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0066"/>
    <a:srgbClr val="0000FF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938FF5E-FAF7-4340-B8F5-02D8C07A3A67}" type="datetimeFigureOut">
              <a:rPr lang="en-US" smtClean="0"/>
              <a:pPr/>
              <a:t>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FD8DB3C-EFA1-49C9-8738-67F4D81E46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599"/>
            <a:ext cx="7772400" cy="1143001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solidFill>
                  <a:srgbClr val="92D050"/>
                </a:solidFill>
                <a:latin typeface="Ravie" pitchFamily="82" charset="0"/>
              </a:rPr>
              <a:t>civics</a:t>
            </a:r>
            <a:endParaRPr lang="en-US" sz="8000" b="1" dirty="0">
              <a:solidFill>
                <a:srgbClr val="92D050"/>
              </a:solidFill>
              <a:latin typeface="Ravie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524000"/>
            <a:ext cx="6400800" cy="4800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http://soul2souleducare.org/shoppingcart/images/car%20door%20magne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1" y="1447800"/>
            <a:ext cx="6477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0668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C000"/>
                </a:solidFill>
                <a:latin typeface="Ravie" pitchFamily="82" charset="0"/>
              </a:rPr>
              <a:t>What is unity ?</a:t>
            </a:r>
            <a:endParaRPr lang="en-US" sz="4800" dirty="0">
              <a:solidFill>
                <a:srgbClr val="FFC000"/>
              </a:solidFill>
              <a:latin typeface="Ravie" pitchFamily="8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990600"/>
            <a:ext cx="7239000" cy="5465136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C00000"/>
                </a:solidFill>
                <a:latin typeface="Ravie" pitchFamily="82" charset="0"/>
              </a:rPr>
              <a:t>the state of being united or joined as a whole.</a:t>
            </a:r>
            <a:endParaRPr lang="en-US" sz="2800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1026" name="Picture 2" descr="C:\Documents and Settings\pc\Desktop\unity-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09800"/>
            <a:ext cx="3124199" cy="4648200"/>
          </a:xfrm>
          <a:prstGeom prst="rect">
            <a:avLst/>
          </a:prstGeom>
          <a:noFill/>
        </p:spPr>
      </p:pic>
      <p:pic>
        <p:nvPicPr>
          <p:cNvPr id="1027" name="Picture 3" descr="C:\Documents and Settings\pc\Desktop\unity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2209801"/>
            <a:ext cx="2895600" cy="4648200"/>
          </a:xfrm>
          <a:prstGeom prst="rect">
            <a:avLst/>
          </a:prstGeom>
          <a:noFill/>
        </p:spPr>
      </p:pic>
      <p:pic>
        <p:nvPicPr>
          <p:cNvPr id="1028" name="Picture 4" descr="C:\Documents and Settings\pc\Desktop\unity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2209800"/>
            <a:ext cx="28194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534400" cy="838200"/>
          </a:xfrm>
        </p:spPr>
        <p:txBody>
          <a:bodyPr/>
          <a:lstStyle/>
          <a:p>
            <a:r>
              <a:rPr lang="en-US" b="0" u="sng" dirty="0" smtClean="0">
                <a:latin typeface="Ravie" pitchFamily="82" charset="0"/>
              </a:rPr>
              <a:t>What is diversity?</a:t>
            </a:r>
            <a:endParaRPr lang="en-US" b="0" u="sng" dirty="0">
              <a:latin typeface="Ravie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763000" cy="55626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Ravie" pitchFamily="82" charset="0"/>
              </a:rPr>
              <a:t>Simple Definition of </a:t>
            </a:r>
            <a:r>
              <a:rPr lang="en-US" i="1" u="sng" dirty="0" smtClean="0">
                <a:solidFill>
                  <a:schemeClr val="tx2"/>
                </a:solidFill>
                <a:latin typeface="Ravie" pitchFamily="82" charset="0"/>
              </a:rPr>
              <a:t>diversity</a:t>
            </a:r>
            <a:endParaRPr lang="en-US" u="sng" dirty="0" smtClean="0">
              <a:solidFill>
                <a:schemeClr val="tx2"/>
              </a:solidFill>
              <a:latin typeface="Ravie" pitchFamily="82" charset="0"/>
            </a:endParaRPr>
          </a:p>
          <a:p>
            <a:pPr algn="just"/>
            <a:endParaRPr lang="en-US" dirty="0" smtClean="0"/>
          </a:p>
          <a:p>
            <a:pPr algn="just"/>
            <a:r>
              <a:rPr lang="en-US" dirty="0" smtClean="0">
                <a:solidFill>
                  <a:srgbClr val="00B050"/>
                </a:solidFill>
                <a:latin typeface="Ravie" pitchFamily="82" charset="0"/>
              </a:rPr>
              <a:t>the quality or state of having many different forms, types, ideas, etc. </a:t>
            </a:r>
          </a:p>
          <a:p>
            <a:pPr algn="just"/>
            <a:endParaRPr lang="en-US" dirty="0" smtClean="0">
              <a:solidFill>
                <a:srgbClr val="00B050"/>
              </a:solidFill>
              <a:latin typeface="Ravie" pitchFamily="82" charset="0"/>
            </a:endParaRPr>
          </a:p>
          <a:p>
            <a:pPr algn="just"/>
            <a:r>
              <a:rPr lang="en-US" dirty="0" smtClean="0">
                <a:solidFill>
                  <a:srgbClr val="FF0000"/>
                </a:solidFill>
                <a:latin typeface="Ravie" pitchFamily="82" charset="0"/>
              </a:rPr>
              <a:t>the state of having people who are of different races or who have different cultures in a group or organization. </a:t>
            </a:r>
          </a:p>
          <a:p>
            <a:pPr algn="just"/>
            <a:endParaRPr lang="en-US" dirty="0" smtClean="0">
              <a:solidFill>
                <a:srgbClr val="FF0000"/>
              </a:solidFill>
              <a:latin typeface="Ravie" pitchFamily="82" charset="0"/>
            </a:endParaRPr>
          </a:p>
          <a:p>
            <a:pPr algn="just">
              <a:buNone/>
            </a:pPr>
            <a:r>
              <a:rPr lang="en-US" dirty="0" smtClean="0"/>
              <a:t>  </a:t>
            </a:r>
            <a:r>
              <a:rPr lang="en-US" dirty="0" smtClean="0">
                <a:solidFill>
                  <a:srgbClr val="002060"/>
                </a:solidFill>
                <a:latin typeface="Ravie" pitchFamily="82" charset="0"/>
              </a:rPr>
              <a:t>{The concept of diversity encompasses acceptance and respect. It means understanding that each individual is unique, and recognizing our individual differences. }</a:t>
            </a:r>
            <a:endParaRPr lang="en-US" dirty="0">
              <a:solidFill>
                <a:srgbClr val="002060"/>
              </a:solidFill>
              <a:latin typeface="Ravie" pitchFamily="8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686800" cy="91440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Ravie" pitchFamily="82" charset="0"/>
              </a:rPr>
              <a:t>What is unity in diversity?</a:t>
            </a:r>
            <a:endParaRPr lang="en-US" sz="3200" dirty="0">
              <a:solidFill>
                <a:srgbClr val="002060"/>
              </a:solidFill>
              <a:latin typeface="Ravie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5236536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 smtClean="0">
                <a:solidFill>
                  <a:srgbClr val="00B050"/>
                </a:solidFill>
                <a:latin typeface="Ravie" pitchFamily="82" charset="0"/>
              </a:rPr>
              <a:t>In the most simple terms - </a:t>
            </a:r>
            <a:endParaRPr lang="en-US" sz="2800" b="1" dirty="0">
              <a:solidFill>
                <a:srgbClr val="00B050"/>
              </a:solidFill>
              <a:latin typeface="Ravie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1828800"/>
            <a:ext cx="8534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C00000"/>
                </a:solidFill>
                <a:latin typeface="Ravie" pitchFamily="82" charset="0"/>
              </a:rPr>
              <a:t>the state of being united or joined as a whole even though there is difference or diversity in festivals, food habits, way of dressing, language, worship, way of getting married etc.</a:t>
            </a:r>
            <a:endParaRPr lang="en-US" sz="3600" dirty="0">
              <a:solidFill>
                <a:srgbClr val="C00000"/>
              </a:solidFill>
              <a:latin typeface="Ravie" pitchFamily="8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239000" cy="175260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Ravie" pitchFamily="82" charset="0"/>
              </a:rPr>
              <a:t>Unity – different dresses  </a:t>
            </a:r>
            <a:br>
              <a:rPr lang="en-US" sz="3200" dirty="0" smtClean="0">
                <a:solidFill>
                  <a:srgbClr val="FF0000"/>
                </a:solidFill>
                <a:latin typeface="Ravie" pitchFamily="82" charset="0"/>
              </a:rPr>
            </a:br>
            <a:r>
              <a:rPr lang="en-US" sz="3200" u="sng" dirty="0" err="1" smtClean="0">
                <a:solidFill>
                  <a:srgbClr val="0000FF"/>
                </a:solidFill>
                <a:latin typeface="Ravie" pitchFamily="82" charset="0"/>
              </a:rPr>
              <a:t>maharashtra</a:t>
            </a:r>
            <a:r>
              <a:rPr lang="en-US" sz="3200" u="sng" dirty="0" smtClean="0">
                <a:solidFill>
                  <a:srgbClr val="0000FF"/>
                </a:solidFill>
                <a:latin typeface="Ravie" pitchFamily="82" charset="0"/>
              </a:rPr>
              <a:t>  </a:t>
            </a:r>
            <a:endParaRPr lang="en-US" sz="3200" u="sng" dirty="0">
              <a:solidFill>
                <a:srgbClr val="0000FF"/>
              </a:solidFill>
              <a:latin typeface="Ravie" pitchFamily="82" charset="0"/>
            </a:endParaRPr>
          </a:p>
        </p:txBody>
      </p:sp>
      <p:pic>
        <p:nvPicPr>
          <p:cNvPr id="4" name="Content Placeholder 3" descr="maharasht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133600"/>
            <a:ext cx="8153399" cy="457199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20040"/>
            <a:ext cx="7391400" cy="746760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Ravie" pitchFamily="82" charset="0"/>
              </a:rPr>
              <a:t>           </a:t>
            </a:r>
            <a:r>
              <a:rPr lang="en-US" u="sng" dirty="0" err="1" smtClean="0">
                <a:solidFill>
                  <a:srgbClr val="C00000"/>
                </a:solidFill>
                <a:latin typeface="Ravie" pitchFamily="82" charset="0"/>
              </a:rPr>
              <a:t>kashmir</a:t>
            </a:r>
            <a:endParaRPr lang="en-US" u="sng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4" name="Content Placeholder 3" descr="kashmi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295400"/>
            <a:ext cx="7772400" cy="52578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60"/>
          </a:xfrm>
        </p:spPr>
        <p:txBody>
          <a:bodyPr/>
          <a:lstStyle/>
          <a:p>
            <a:r>
              <a:rPr lang="en-US" dirty="0" smtClean="0">
                <a:latin typeface="Ravie" pitchFamily="82" charset="0"/>
              </a:rPr>
              <a:t>      </a:t>
            </a:r>
            <a:r>
              <a:rPr lang="en-US" u="sng" dirty="0" smtClean="0">
                <a:solidFill>
                  <a:srgbClr val="C00000"/>
                </a:solidFill>
                <a:latin typeface="Ravie" pitchFamily="82" charset="0"/>
              </a:rPr>
              <a:t>West </a:t>
            </a:r>
            <a:r>
              <a:rPr lang="en-US" u="sng" dirty="0" err="1" smtClean="0">
                <a:solidFill>
                  <a:srgbClr val="C00000"/>
                </a:solidFill>
                <a:latin typeface="Ravie" pitchFamily="82" charset="0"/>
              </a:rPr>
              <a:t>bengal</a:t>
            </a:r>
            <a:endParaRPr lang="en-US" u="sng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4" name="Content Placeholder 3" descr="west beng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371600"/>
            <a:ext cx="7467600" cy="51054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Ravie" pitchFamily="82" charset="0"/>
              </a:rPr>
              <a:t>        </a:t>
            </a:r>
            <a:r>
              <a:rPr lang="en-US" u="sng" dirty="0" err="1" smtClean="0">
                <a:solidFill>
                  <a:srgbClr val="C00000"/>
                </a:solidFill>
                <a:latin typeface="Ravie" pitchFamily="82" charset="0"/>
              </a:rPr>
              <a:t>nagaland</a:t>
            </a:r>
            <a:endParaRPr lang="en-US" u="sng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4" name="Content Placeholder 3" descr="imag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219200"/>
            <a:ext cx="7848600" cy="52578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94360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Ravie" pitchFamily="82" charset="0"/>
              </a:rPr>
              <a:t>  </a:t>
            </a:r>
            <a:r>
              <a:rPr lang="en-US" u="sng" dirty="0" smtClean="0">
                <a:solidFill>
                  <a:srgbClr val="C00000"/>
                </a:solidFill>
                <a:latin typeface="Ravie" pitchFamily="82" charset="0"/>
              </a:rPr>
              <a:t>Diversity in food</a:t>
            </a:r>
            <a:endParaRPr lang="en-US" u="sng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8" name="Content Placeholder 7" descr="cho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1295400"/>
            <a:ext cx="7696200" cy="52578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7239000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        </a:t>
            </a:r>
            <a:r>
              <a:rPr lang="en-US" sz="3600" u="sng" dirty="0" err="1" smtClean="0">
                <a:solidFill>
                  <a:srgbClr val="C00000"/>
                </a:solidFill>
                <a:latin typeface="Ravie" pitchFamily="82" charset="0"/>
              </a:rPr>
              <a:t>dosa</a:t>
            </a:r>
            <a:r>
              <a:rPr lang="en-US" sz="3600" u="sng" dirty="0" smtClean="0">
                <a:solidFill>
                  <a:srgbClr val="C00000"/>
                </a:solidFill>
                <a:latin typeface="Ravie" pitchFamily="82" charset="0"/>
              </a:rPr>
              <a:t>- south </a:t>
            </a:r>
            <a:r>
              <a:rPr lang="en-US" sz="3600" u="sng" dirty="0" err="1" smtClean="0">
                <a:solidFill>
                  <a:srgbClr val="C00000"/>
                </a:solidFill>
                <a:latin typeface="Ravie" pitchFamily="82" charset="0"/>
              </a:rPr>
              <a:t>india</a:t>
            </a:r>
            <a:endParaRPr lang="en-US" sz="3600" u="sng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4" name="Content Placeholder 3" descr="do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524000"/>
            <a:ext cx="7467600" cy="4572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239000" cy="1219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dirty="0" smtClean="0">
                <a:solidFill>
                  <a:srgbClr val="C00000"/>
                </a:solidFill>
                <a:latin typeface="Ravie" pitchFamily="82" charset="0"/>
              </a:rPr>
              <a:t>diversity in festivals-</a:t>
            </a:r>
            <a:r>
              <a:rPr lang="en-US" sz="3100" dirty="0" smtClean="0">
                <a:latin typeface="Ravie" pitchFamily="82" charset="0"/>
              </a:rPr>
              <a:t/>
            </a:r>
            <a:br>
              <a:rPr lang="en-US" sz="3100" dirty="0" smtClean="0">
                <a:latin typeface="Ravie" pitchFamily="82" charset="0"/>
              </a:rPr>
            </a:br>
            <a:r>
              <a:rPr lang="en-US" sz="3100" dirty="0" smtClean="0">
                <a:latin typeface="Ravie" pitchFamily="82" charset="0"/>
              </a:rPr>
              <a:t>  </a:t>
            </a:r>
            <a:r>
              <a:rPr lang="en-US" sz="3100" u="sng" dirty="0" err="1" smtClean="0">
                <a:solidFill>
                  <a:srgbClr val="0000FF"/>
                </a:solidFill>
                <a:latin typeface="Ravie" pitchFamily="82" charset="0"/>
              </a:rPr>
              <a:t>gujarat</a:t>
            </a:r>
            <a:r>
              <a:rPr lang="en-US" sz="3100" u="sng" dirty="0" smtClean="0">
                <a:solidFill>
                  <a:srgbClr val="0000FF"/>
                </a:solidFill>
                <a:latin typeface="Ravie" pitchFamily="82" charset="0"/>
              </a:rPr>
              <a:t> - </a:t>
            </a:r>
            <a:r>
              <a:rPr lang="en-US" sz="3100" u="sng" dirty="0" err="1" smtClean="0">
                <a:solidFill>
                  <a:srgbClr val="0000FF"/>
                </a:solidFill>
                <a:latin typeface="Ravie" pitchFamily="82" charset="0"/>
              </a:rPr>
              <a:t>navratri</a:t>
            </a:r>
            <a:r>
              <a:rPr lang="en-US" dirty="0" smtClean="0">
                <a:latin typeface="Ravie" pitchFamily="82" charset="0"/>
              </a:rPr>
              <a:t/>
            </a:r>
            <a:br>
              <a:rPr lang="en-US" dirty="0" smtClean="0">
                <a:latin typeface="Ravie" pitchFamily="82" charset="0"/>
              </a:rPr>
            </a:br>
            <a:endParaRPr lang="en-US" dirty="0">
              <a:latin typeface="Ravie" pitchFamily="82" charset="0"/>
            </a:endParaRPr>
          </a:p>
        </p:txBody>
      </p:sp>
      <p:pic>
        <p:nvPicPr>
          <p:cNvPr id="4" name="Content Placeholder 3" descr="navratri in gujara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47800"/>
            <a:ext cx="6934200" cy="48006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7239000" cy="10515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</a:t>
            </a:r>
            <a:r>
              <a:rPr lang="en-US" sz="3600" dirty="0" smtClean="0">
                <a:solidFill>
                  <a:srgbClr val="C00000"/>
                </a:solidFill>
                <a:latin typeface="Ravie" pitchFamily="82" charset="0"/>
              </a:rPr>
              <a:t>festival of </a:t>
            </a:r>
            <a:r>
              <a:rPr lang="en-US" sz="3600" dirty="0" err="1" smtClean="0">
                <a:solidFill>
                  <a:srgbClr val="C00000"/>
                </a:solidFill>
                <a:latin typeface="Ravie" pitchFamily="82" charset="0"/>
              </a:rPr>
              <a:t>kashmir</a:t>
            </a:r>
            <a:r>
              <a:rPr lang="en-US" sz="3600" dirty="0" smtClean="0">
                <a:solidFill>
                  <a:srgbClr val="C00000"/>
                </a:solidFill>
                <a:latin typeface="Ravie" pitchFamily="82" charset="0"/>
              </a:rPr>
              <a:t>-                     </a:t>
            </a:r>
            <a:r>
              <a:rPr lang="en-US" sz="3600" u="sng" dirty="0" err="1" smtClean="0">
                <a:solidFill>
                  <a:srgbClr val="00B050"/>
                </a:solidFill>
                <a:latin typeface="Ravie" pitchFamily="82" charset="0"/>
              </a:rPr>
              <a:t>baisakhi</a:t>
            </a:r>
            <a:endParaRPr lang="en-US" sz="3600" u="sng" dirty="0">
              <a:solidFill>
                <a:srgbClr val="00B050"/>
              </a:solidFill>
              <a:latin typeface="Ravie" pitchFamily="82" charset="0"/>
            </a:endParaRPr>
          </a:p>
        </p:txBody>
      </p:sp>
      <p:pic>
        <p:nvPicPr>
          <p:cNvPr id="5" name="Content Placeholder 4" descr="kas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828800"/>
            <a:ext cx="6629400" cy="46482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239000" cy="990600"/>
          </a:xfrm>
        </p:spPr>
        <p:txBody>
          <a:bodyPr>
            <a:noAutofit/>
          </a:bodyPr>
          <a:lstStyle/>
          <a:p>
            <a:r>
              <a:rPr lang="en-US" sz="3200" u="sng" dirty="0" err="1" smtClean="0">
                <a:solidFill>
                  <a:srgbClr val="C00000"/>
                </a:solidFill>
                <a:latin typeface="Ravie" pitchFamily="82" charset="0"/>
              </a:rPr>
              <a:t>Vishu</a:t>
            </a:r>
            <a:r>
              <a:rPr lang="en-US" sz="3200" dirty="0" smtClean="0">
                <a:latin typeface="Ravie" pitchFamily="82" charset="0"/>
              </a:rPr>
              <a:t> and </a:t>
            </a:r>
            <a:r>
              <a:rPr lang="en-US" sz="3200" u="sng" dirty="0" err="1" smtClean="0">
                <a:solidFill>
                  <a:srgbClr val="C00000"/>
                </a:solidFill>
                <a:latin typeface="Ravie" pitchFamily="82" charset="0"/>
              </a:rPr>
              <a:t>onam</a:t>
            </a:r>
            <a:r>
              <a:rPr lang="en-US" sz="3200" dirty="0" smtClean="0">
                <a:latin typeface="Ravie" pitchFamily="82" charset="0"/>
              </a:rPr>
              <a:t> in </a:t>
            </a:r>
            <a:r>
              <a:rPr lang="en-US" sz="3200" u="sng" dirty="0" err="1" smtClean="0">
                <a:solidFill>
                  <a:srgbClr val="FF0000"/>
                </a:solidFill>
                <a:latin typeface="Ravie" pitchFamily="82" charset="0"/>
              </a:rPr>
              <a:t>kerala</a:t>
            </a:r>
            <a:endParaRPr lang="en-US" sz="3200" u="sng" dirty="0">
              <a:solidFill>
                <a:srgbClr val="FF0000"/>
              </a:solidFill>
              <a:latin typeface="Ravie" pitchFamily="82" charset="0"/>
            </a:endParaRPr>
          </a:p>
        </p:txBody>
      </p:sp>
      <p:pic>
        <p:nvPicPr>
          <p:cNvPr id="4" name="Content Placeholder 3" descr="vish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0" y="1524000"/>
            <a:ext cx="4248150" cy="4876800"/>
          </a:xfrm>
        </p:spPr>
      </p:pic>
      <p:pic>
        <p:nvPicPr>
          <p:cNvPr id="2050" name="Picture 2" descr="C:\Documents and Settings\pc\Desktop\ona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24000"/>
            <a:ext cx="358140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816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Ravie" pitchFamily="82" charset="0"/>
              </a:rPr>
              <a:t>In </a:t>
            </a:r>
            <a:r>
              <a:rPr lang="en-US" u="sng" dirty="0" err="1" smtClean="0">
                <a:solidFill>
                  <a:srgbClr val="00B050"/>
                </a:solidFill>
                <a:latin typeface="Ravie" pitchFamily="82" charset="0"/>
              </a:rPr>
              <a:t>nagaland</a:t>
            </a:r>
            <a:r>
              <a:rPr lang="en-US" dirty="0" smtClean="0">
                <a:latin typeface="Ravie" pitchFamily="82" charset="0"/>
              </a:rPr>
              <a:t> - </a:t>
            </a:r>
            <a:r>
              <a:rPr lang="en-US" u="sng" dirty="0" smtClean="0">
                <a:solidFill>
                  <a:srgbClr val="C00000"/>
                </a:solidFill>
                <a:latin typeface="Ravie" pitchFamily="82" charset="0"/>
              </a:rPr>
              <a:t>hornbill</a:t>
            </a:r>
            <a:endParaRPr lang="en-US" u="sng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4" name="Content Placeholder 3" descr="hornbill festival of nagala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371600"/>
            <a:ext cx="7238999" cy="4572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239000" cy="1066800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sz="3100" dirty="0" smtClean="0">
                <a:solidFill>
                  <a:srgbClr val="660066"/>
                </a:solidFill>
                <a:latin typeface="Ravie" pitchFamily="82" charset="0"/>
              </a:rPr>
              <a:t>so we see that </a:t>
            </a:r>
            <a:r>
              <a:rPr lang="en-US" sz="3100" dirty="0" err="1" smtClean="0">
                <a:solidFill>
                  <a:srgbClr val="660066"/>
                </a:solidFill>
                <a:latin typeface="Ravie" pitchFamily="82" charset="0"/>
              </a:rPr>
              <a:t>india</a:t>
            </a:r>
            <a:r>
              <a:rPr lang="en-US" sz="3100" dirty="0" smtClean="0">
                <a:solidFill>
                  <a:srgbClr val="660066"/>
                </a:solidFill>
                <a:latin typeface="Ravie" pitchFamily="82" charset="0"/>
              </a:rPr>
              <a:t> is a country of diversity</a:t>
            </a:r>
            <a:endParaRPr lang="en-US" sz="3100" dirty="0">
              <a:solidFill>
                <a:srgbClr val="660066"/>
              </a:solidFill>
              <a:latin typeface="Ravie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C:\Documents and Settings\pc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371600"/>
            <a:ext cx="8000999" cy="525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467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</a:t>
            </a:r>
            <a:r>
              <a:rPr lang="en-US" sz="3100" dirty="0" smtClean="0">
                <a:solidFill>
                  <a:srgbClr val="FF0066"/>
                </a:solidFill>
                <a:latin typeface="Ravie" pitchFamily="82" charset="0"/>
              </a:rPr>
              <a:t>geographical diversity </a:t>
            </a:r>
            <a:endParaRPr lang="en-US" sz="3100" dirty="0">
              <a:solidFill>
                <a:srgbClr val="FF0066"/>
              </a:solidFill>
              <a:latin typeface="Ravie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Documents and Settings\pc\Desktop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143000"/>
            <a:ext cx="7543800" cy="541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239000" cy="914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</a:t>
            </a:r>
            <a:r>
              <a:rPr lang="en-US" sz="3100" dirty="0" smtClean="0">
                <a:solidFill>
                  <a:srgbClr val="00B0F0"/>
                </a:solidFill>
                <a:latin typeface="Ravie" pitchFamily="82" charset="0"/>
              </a:rPr>
              <a:t>national</a:t>
            </a:r>
            <a:r>
              <a:rPr lang="en-US" sz="3100" dirty="0" smtClean="0">
                <a:latin typeface="Ravie" pitchFamily="82" charset="0"/>
              </a:rPr>
              <a:t> </a:t>
            </a:r>
            <a:r>
              <a:rPr lang="en-US" sz="3100" dirty="0" smtClean="0">
                <a:solidFill>
                  <a:srgbClr val="00B050"/>
                </a:solidFill>
                <a:latin typeface="Ravie" pitchFamily="82" charset="0"/>
              </a:rPr>
              <a:t>anthem</a:t>
            </a:r>
            <a:r>
              <a:rPr lang="en-US" sz="3100" dirty="0" smtClean="0">
                <a:latin typeface="Ravie" pitchFamily="82" charset="0"/>
              </a:rPr>
              <a:t> </a:t>
            </a:r>
            <a:r>
              <a:rPr lang="en-US" sz="3100" dirty="0" smtClean="0">
                <a:solidFill>
                  <a:srgbClr val="FFFF00"/>
                </a:solidFill>
                <a:latin typeface="Ravie" pitchFamily="82" charset="0"/>
              </a:rPr>
              <a:t>of</a:t>
            </a:r>
            <a:r>
              <a:rPr lang="en-US" sz="3100" dirty="0" smtClean="0">
                <a:latin typeface="Ravie" pitchFamily="82" charset="0"/>
              </a:rPr>
              <a:t> </a:t>
            </a:r>
            <a:r>
              <a:rPr lang="en-US" sz="3100" dirty="0" err="1" smtClean="0">
                <a:solidFill>
                  <a:srgbClr val="FF0066"/>
                </a:solidFill>
                <a:latin typeface="Ravie" pitchFamily="82" charset="0"/>
              </a:rPr>
              <a:t>india</a:t>
            </a:r>
            <a:endParaRPr lang="en-US" sz="3100" dirty="0">
              <a:solidFill>
                <a:srgbClr val="FF0066"/>
              </a:solidFill>
              <a:latin typeface="Ravie" pitchFamily="82" charset="0"/>
            </a:endParaRPr>
          </a:p>
        </p:txBody>
      </p:sp>
      <p:pic>
        <p:nvPicPr>
          <p:cNvPr id="4" name="Content Placeholder 3" descr="India-National-Anthem-1-e145377515336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19200"/>
            <a:ext cx="8686800" cy="5638799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467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</a:t>
            </a:r>
            <a:r>
              <a:rPr lang="en-US" u="sng" dirty="0" smtClean="0">
                <a:solidFill>
                  <a:srgbClr val="FF0066"/>
                </a:solidFill>
                <a:latin typeface="Ravie" pitchFamily="82" charset="0"/>
              </a:rPr>
              <a:t>issue-based question</a:t>
            </a:r>
            <a:endParaRPr lang="en-US" u="sng" dirty="0">
              <a:solidFill>
                <a:srgbClr val="FF0066"/>
              </a:solidFill>
              <a:latin typeface="Ravie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4400" dirty="0" smtClean="0">
                <a:latin typeface="Ravie" pitchFamily="82" charset="0"/>
              </a:rPr>
              <a:t>In what way does our national anthem speak of ‘unity in diversity’?</a:t>
            </a:r>
            <a:endParaRPr lang="en-US" sz="4400" dirty="0">
              <a:latin typeface="Ravie" pitchFamily="82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116</TotalTime>
  <Words>206</Words>
  <Application>Microsoft Office PowerPoint</Application>
  <PresentationFormat>On-screen Show (4:3)</PresentationFormat>
  <Paragraphs>29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Opulent</vt:lpstr>
      <vt:lpstr>civics</vt:lpstr>
      <vt:lpstr>What is unity ?</vt:lpstr>
      <vt:lpstr>What is diversity?</vt:lpstr>
      <vt:lpstr>What is unity in diversity?</vt:lpstr>
      <vt:lpstr>Unity – different dresses   maharashtra  </vt:lpstr>
      <vt:lpstr>           kashmir</vt:lpstr>
      <vt:lpstr>      West bengal</vt:lpstr>
      <vt:lpstr>        nagaland</vt:lpstr>
      <vt:lpstr>  Diversity in food</vt:lpstr>
      <vt:lpstr>        dosa- south india</vt:lpstr>
      <vt:lpstr>   diversity in festivals-   gujarat - navratri </vt:lpstr>
      <vt:lpstr>  festival of kashmir-                     baisakhi</vt:lpstr>
      <vt:lpstr>Vishu and onam in kerala</vt:lpstr>
      <vt:lpstr>In nagaland - hornbill</vt:lpstr>
      <vt:lpstr> so we see that india is a country of diversity</vt:lpstr>
      <vt:lpstr>   geographical diversity </vt:lpstr>
      <vt:lpstr>  national anthem of india</vt:lpstr>
      <vt:lpstr>  issue-based question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civics</dc:title>
  <dc:creator>pc</dc:creator>
  <cp:lastModifiedBy>pc</cp:lastModifiedBy>
  <cp:revision>26</cp:revision>
  <dcterms:created xsi:type="dcterms:W3CDTF">2016-06-03T07:22:23Z</dcterms:created>
  <dcterms:modified xsi:type="dcterms:W3CDTF">2016-06-03T09:37:16Z</dcterms:modified>
</cp:coreProperties>
</file>